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13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272" r:id="rId89"/>
    <p:sldId id="345" r:id="rId90"/>
    <p:sldId id="346" r:id="rId91"/>
  </p:sldIdLst>
  <p:sldSz cx="18288000" cy="10287000"/>
  <p:notesSz cx="6858000" cy="9144000"/>
  <p:embeddedFontLst>
    <p:embeddedFont>
      <p:font typeface="Alegreya Bold" panose="020B0604020202020204" charset="0"/>
      <p:regular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Josefin Sans Regular Bold Italics" panose="020B0604020202020204" charset="0"/>
      <p:regular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1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svg"/><Relationship Id="rId7" Type="http://schemas.openxmlformats.org/officeDocument/2006/relationships/image" Target="../media/image46.png"/><Relationship Id="rId12" Type="http://schemas.openxmlformats.org/officeDocument/2006/relationships/image" Target="../media/image38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0" Type="http://schemas.openxmlformats.org/officeDocument/2006/relationships/image" Target="../media/image36.svg"/><Relationship Id="rId4" Type="http://schemas.openxmlformats.org/officeDocument/2006/relationships/image" Target="../media/image48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2.svg"/><Relationship Id="rId5" Type="http://schemas.openxmlformats.org/officeDocument/2006/relationships/image" Target="../media/image47.sv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2.svg"/><Relationship Id="rId5" Type="http://schemas.openxmlformats.org/officeDocument/2006/relationships/image" Target="../media/image47.sv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2.svg"/><Relationship Id="rId5" Type="http://schemas.openxmlformats.org/officeDocument/2006/relationships/image" Target="../media/image47.sv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0.gif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12" Type="http://schemas.openxmlformats.org/officeDocument/2006/relationships/image" Target="../media/image59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10.svg"/><Relationship Id="rId10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2.svg"/><Relationship Id="rId5" Type="http://schemas.openxmlformats.org/officeDocument/2006/relationships/image" Target="../media/image10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38.sv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47.svg"/><Relationship Id="rId7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7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7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7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7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7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7.svg"/><Relationship Id="rId7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7.svg"/><Relationship Id="rId7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7.svg"/><Relationship Id="rId7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7.svg"/><Relationship Id="rId7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7.svg"/><Relationship Id="rId7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47.svg"/><Relationship Id="rId7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.sv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.sv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.sv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.sv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.sv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.sv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7.svg"/><Relationship Id="rId7" Type="http://schemas.openxmlformats.org/officeDocument/2006/relationships/image" Target="../media/image9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9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9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9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6.sv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0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18.sv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0.svg"/><Relationship Id="rId5" Type="http://schemas.openxmlformats.org/officeDocument/2006/relationships/image" Target="../media/image18.sv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3" Type="http://schemas.openxmlformats.org/officeDocument/2006/relationships/image" Target="../media/image123.sv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8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23.svg"/><Relationship Id="rId7" Type="http://schemas.openxmlformats.org/officeDocument/2006/relationships/image" Target="../media/image1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54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NDX_E-ebaU?feature=oembed" TargetMode="External"/><Relationship Id="rId6" Type="http://schemas.openxmlformats.org/officeDocument/2006/relationships/image" Target="../media/image123.svg"/><Relationship Id="rId11" Type="http://schemas.openxmlformats.org/officeDocument/2006/relationships/image" Target="../media/image158.svg"/><Relationship Id="rId5" Type="http://schemas.openxmlformats.org/officeDocument/2006/relationships/image" Target="../media/image122.png"/><Relationship Id="rId10" Type="http://schemas.openxmlformats.org/officeDocument/2006/relationships/image" Target="../media/image157.png"/><Relationship Id="rId4" Type="http://schemas.openxmlformats.org/officeDocument/2006/relationships/image" Target="../media/image155.svg"/><Relationship Id="rId9" Type="http://schemas.openxmlformats.org/officeDocument/2006/relationships/image" Target="../media/image15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svg"/><Relationship Id="rId3" Type="http://schemas.openxmlformats.org/officeDocument/2006/relationships/image" Target="../media/image160.svg"/><Relationship Id="rId7" Type="http://schemas.openxmlformats.org/officeDocument/2006/relationships/image" Target="../media/image162.svg"/><Relationship Id="rId12" Type="http://schemas.openxmlformats.org/officeDocument/2006/relationships/image" Target="../media/image167.png"/><Relationship Id="rId17" Type="http://schemas.openxmlformats.org/officeDocument/2006/relationships/image" Target="../media/image172.svg"/><Relationship Id="rId2" Type="http://schemas.openxmlformats.org/officeDocument/2006/relationships/image" Target="../media/image15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svg"/><Relationship Id="rId5" Type="http://schemas.openxmlformats.org/officeDocument/2006/relationships/image" Target="../media/image54.svg"/><Relationship Id="rId15" Type="http://schemas.openxmlformats.org/officeDocument/2006/relationships/image" Target="../media/image170.svg"/><Relationship Id="rId10" Type="http://schemas.openxmlformats.org/officeDocument/2006/relationships/image" Target="../media/image165.png"/><Relationship Id="rId4" Type="http://schemas.openxmlformats.org/officeDocument/2006/relationships/image" Target="../media/image53.png"/><Relationship Id="rId9" Type="http://schemas.openxmlformats.org/officeDocument/2006/relationships/image" Target="../media/image164.svg"/><Relationship Id="rId14" Type="http://schemas.openxmlformats.org/officeDocument/2006/relationships/image" Target="../media/image1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8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4.svg"/><Relationship Id="rId7" Type="http://schemas.openxmlformats.org/officeDocument/2006/relationships/image" Target="../media/image36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76.svg"/><Relationship Id="rId5" Type="http://schemas.openxmlformats.org/officeDocument/2006/relationships/image" Target="../media/image174.svg"/><Relationship Id="rId10" Type="http://schemas.openxmlformats.org/officeDocument/2006/relationships/image" Target="../media/image175.png"/><Relationship Id="rId4" Type="http://schemas.openxmlformats.org/officeDocument/2006/relationships/image" Target="../media/image173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14" r="1814"/>
          <a:stretch>
            <a:fillRect/>
          </a:stretch>
        </p:blipFill>
        <p:spPr>
          <a:xfrm>
            <a:off x="1508869" y="550240"/>
            <a:ext cx="15750431" cy="85394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871288" y="-1519202"/>
            <a:ext cx="8845026" cy="119967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513321" y="7911922"/>
            <a:ext cx="6935998" cy="26735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48040" y="-1074985"/>
            <a:ext cx="7088593" cy="96144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402748" y="7033948"/>
            <a:ext cx="9213760" cy="35514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56207" y="5143500"/>
            <a:ext cx="2683710" cy="33757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48094" y="5764694"/>
            <a:ext cx="6865752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3B4C42"/>
                </a:solidFill>
                <a:latin typeface="Josefin Sans Regular Bold Italics"/>
              </a:rPr>
              <a:t>LÊ HẢI ĐĂNG - 20110243 </a:t>
            </a:r>
          </a:p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3B4C42"/>
                </a:solidFill>
                <a:latin typeface="Josefin Sans Regular Bold Italics"/>
              </a:rPr>
              <a:t>Trần</a:t>
            </a:r>
            <a:r>
              <a:rPr lang="en-US" sz="2799" dirty="0">
                <a:solidFill>
                  <a:srgbClr val="3B4C42"/>
                </a:solidFill>
                <a:latin typeface="Josefin Sans Regular Bold Italics"/>
              </a:rPr>
              <a:t> Minh </a:t>
            </a:r>
            <a:r>
              <a:rPr lang="en-US" sz="2799" dirty="0" err="1">
                <a:solidFill>
                  <a:srgbClr val="3B4C42"/>
                </a:solidFill>
                <a:latin typeface="Josefin Sans Regular Bold Italics"/>
              </a:rPr>
              <a:t>Mẫn</a:t>
            </a:r>
            <a:r>
              <a:rPr lang="en-US" sz="2799" dirty="0">
                <a:solidFill>
                  <a:srgbClr val="3B4C42"/>
                </a:solidFill>
                <a:latin typeface="Josefin Sans Regular Bold Italics"/>
              </a:rPr>
              <a:t> - 20110301</a:t>
            </a:r>
          </a:p>
          <a:p>
            <a:pPr algn="ctr">
              <a:lnSpc>
                <a:spcPts val="3919"/>
              </a:lnSpc>
            </a:pPr>
            <a:r>
              <a:rPr lang="en-US" sz="2800" dirty="0" err="1">
                <a:solidFill>
                  <a:srgbClr val="3B4C42"/>
                </a:solidFill>
                <a:latin typeface="Josefin Sans Regular Bold Italics"/>
              </a:rPr>
              <a:t>Trần</a:t>
            </a:r>
            <a:r>
              <a:rPr lang="en-US" sz="2800" dirty="0">
                <a:solidFill>
                  <a:srgbClr val="3B4C42"/>
                </a:solidFill>
                <a:latin typeface="Josefin Sans Regular Bold Italics"/>
              </a:rPr>
              <a:t> </a:t>
            </a:r>
            <a:r>
              <a:rPr lang="en-US" sz="2800" dirty="0" err="1">
                <a:solidFill>
                  <a:srgbClr val="3B4C42"/>
                </a:solidFill>
                <a:latin typeface="Josefin Sans Regular Bold Italics"/>
              </a:rPr>
              <a:t>Công</a:t>
            </a:r>
            <a:r>
              <a:rPr lang="en-US" sz="2800" dirty="0">
                <a:solidFill>
                  <a:srgbClr val="3B4C42"/>
                </a:solidFill>
                <a:latin typeface="Josefin Sans Regular Bold Italics"/>
              </a:rPr>
              <a:t> Minh - 20110677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8356" y="2481803"/>
            <a:ext cx="9365229" cy="308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Xây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dựng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ứng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dụng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trên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AWS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cho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phép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tạo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database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và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cung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cấp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API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để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thêm,xóa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sửa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rgbClr val="50745F"/>
                </a:solidFill>
                <a:latin typeface="Calibri" panose="020F0502020204030204" pitchFamily="34" charset="0"/>
              </a:rPr>
              <a:t>trên</a:t>
            </a:r>
            <a:r>
              <a:rPr lang="en-US" sz="6000" b="1" dirty="0">
                <a:solidFill>
                  <a:srgbClr val="50745F"/>
                </a:solidFill>
                <a:latin typeface="Calibri" panose="020F0502020204030204" pitchFamily="34" charset="0"/>
              </a:rPr>
              <a:t> database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0356" y="3623710"/>
            <a:ext cx="9618738" cy="552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DynamoDB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cơ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sở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NoSQL,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đáp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ứng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yêu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suất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cao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nhanh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kèm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theo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mở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rộng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vì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SSD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tự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sao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chép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ra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vùng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sẵn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sằng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thực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nhanh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hoạt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với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trễ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thập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mili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giây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ở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bất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mô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hình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gì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sao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tục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sao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chép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vực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tự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đệm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trong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bộ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nhớ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công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tải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xuất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7981" y="2445803"/>
            <a:ext cx="776394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Tổng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quan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về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DynamoDB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88674" y="2248739"/>
            <a:ext cx="5143708" cy="69765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5522" y="2491311"/>
            <a:ext cx="589667" cy="6900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2757" y="2450595"/>
            <a:ext cx="559556" cy="6179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2979" y="4509703"/>
            <a:ext cx="7381785" cy="28381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96984" y="7392136"/>
            <a:ext cx="6593045" cy="27103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23839" y="4119414"/>
            <a:ext cx="4635461" cy="32727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2757" y="2369062"/>
            <a:ext cx="157558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tính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năng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dịch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vụ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liên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quan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đến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DynamoDB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2979" y="3700244"/>
            <a:ext cx="603039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1. AWS Glue Elastic Views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57694" y="6441484"/>
            <a:ext cx="419159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3. Amazon Kinesis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14817" y="3439472"/>
            <a:ext cx="463546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PartiQL</a:t>
            </a:r>
            <a:endParaRPr lang="en-US" sz="3999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98242" y="-24238"/>
            <a:ext cx="2304073" cy="340656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0356" y="3623710"/>
            <a:ext cx="9618738" cy="429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Amazo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S3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đối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tượng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cung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cấp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thay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đổi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theo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quy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mô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của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bảo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mật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hàng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đầu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trong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lĩnh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vực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.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Chẳng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hạn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như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web,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ứng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di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sao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khôi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phục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ứng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doanh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nhiệp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thiết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bị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IoT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phân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lớn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63555" y="2445803"/>
            <a:ext cx="77194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Tổng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quan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về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Amazon S3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0689" y="2491311"/>
            <a:ext cx="589667" cy="6900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2614" y="0"/>
            <a:ext cx="2690091" cy="3977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068144" y="5318268"/>
            <a:ext cx="6336309" cy="39400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0356" y="3623710"/>
            <a:ext cx="9618738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thay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đổi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theo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quy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mô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bền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hàng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đầu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trong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lĩnh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vực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Nhiều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lớp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tiết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kiệm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chi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phí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Bảo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mật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tuân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thủ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kiểm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chưa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từng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có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công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quản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lý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dùng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kiểm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soát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chi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tiết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truy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vấn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tại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chỗ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phân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tích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đám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mây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hỗ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nhiều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nhất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3498" y="2445803"/>
            <a:ext cx="685776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Lợi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ích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Amazon S3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0689" y="2491311"/>
            <a:ext cx="589667" cy="6900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2614" y="0"/>
            <a:ext cx="2690091" cy="3977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068144" y="5318268"/>
            <a:ext cx="6336309" cy="39400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0356" y="3623710"/>
            <a:ext cx="9618738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Sao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khôi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phục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Khôi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phục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sau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thảm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họa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(DR)</a:t>
            </a: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Kho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phân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lớn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đám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mây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lai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ứng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dành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đám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mây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30857" y="2445803"/>
            <a:ext cx="8742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tính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năng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Amazo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S3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0689" y="2491311"/>
            <a:ext cx="589667" cy="6900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13819" y="0"/>
            <a:ext cx="2690091" cy="3977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068144" y="5318268"/>
            <a:ext cx="6336309" cy="39400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4" t="2898" r="3758" b="3724"/>
          <a:stretch>
            <a:fillRect/>
          </a:stretch>
        </p:blipFill>
        <p:spPr>
          <a:xfrm>
            <a:off x="-5550692" y="-3648518"/>
            <a:ext cx="24708547" cy="139355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7958" y="5143500"/>
            <a:ext cx="8836042" cy="4407384"/>
            <a:chOff x="0" y="0"/>
            <a:chExt cx="61140271" cy="3049653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0995492" cy="30351753"/>
            </a:xfrm>
            <a:custGeom>
              <a:avLst/>
              <a:gdLst/>
              <a:ahLst/>
              <a:cxnLst/>
              <a:rect l="l" t="t" r="r" b="b"/>
              <a:pathLst>
                <a:path w="60995492" h="30351753">
                  <a:moveTo>
                    <a:pt x="0" y="0"/>
                  </a:moveTo>
                  <a:lnTo>
                    <a:pt x="60995492" y="0"/>
                  </a:lnTo>
                  <a:lnTo>
                    <a:pt x="60995492" y="30351753"/>
                  </a:lnTo>
                  <a:lnTo>
                    <a:pt x="0" y="30351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1140274" cy="30496532"/>
            </a:xfrm>
            <a:custGeom>
              <a:avLst/>
              <a:gdLst/>
              <a:ahLst/>
              <a:cxnLst/>
              <a:rect l="l" t="t" r="r" b="b"/>
              <a:pathLst>
                <a:path w="61140274" h="30496532">
                  <a:moveTo>
                    <a:pt x="60995489" y="30351754"/>
                  </a:moveTo>
                  <a:lnTo>
                    <a:pt x="61140274" y="30351754"/>
                  </a:lnTo>
                  <a:lnTo>
                    <a:pt x="61140274" y="30496532"/>
                  </a:lnTo>
                  <a:lnTo>
                    <a:pt x="60995489" y="30496532"/>
                  </a:lnTo>
                  <a:lnTo>
                    <a:pt x="60995489" y="303517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51754"/>
                  </a:lnTo>
                  <a:lnTo>
                    <a:pt x="0" y="30351754"/>
                  </a:lnTo>
                  <a:lnTo>
                    <a:pt x="0" y="144780"/>
                  </a:lnTo>
                  <a:close/>
                  <a:moveTo>
                    <a:pt x="0" y="30351754"/>
                  </a:moveTo>
                  <a:lnTo>
                    <a:pt x="144780" y="30351754"/>
                  </a:lnTo>
                  <a:lnTo>
                    <a:pt x="144780" y="30496532"/>
                  </a:lnTo>
                  <a:lnTo>
                    <a:pt x="0" y="30496532"/>
                  </a:lnTo>
                  <a:lnTo>
                    <a:pt x="0" y="30351754"/>
                  </a:lnTo>
                  <a:close/>
                  <a:moveTo>
                    <a:pt x="60995489" y="144780"/>
                  </a:moveTo>
                  <a:lnTo>
                    <a:pt x="61140274" y="144780"/>
                  </a:lnTo>
                  <a:lnTo>
                    <a:pt x="61140274" y="30351754"/>
                  </a:lnTo>
                  <a:lnTo>
                    <a:pt x="60995489" y="30351754"/>
                  </a:lnTo>
                  <a:lnTo>
                    <a:pt x="60995489" y="144780"/>
                  </a:lnTo>
                  <a:close/>
                  <a:moveTo>
                    <a:pt x="144780" y="30351754"/>
                  </a:moveTo>
                  <a:lnTo>
                    <a:pt x="60995489" y="30351754"/>
                  </a:lnTo>
                  <a:lnTo>
                    <a:pt x="60995489" y="30496532"/>
                  </a:lnTo>
                  <a:lnTo>
                    <a:pt x="144780" y="30496532"/>
                  </a:lnTo>
                  <a:lnTo>
                    <a:pt x="144780" y="30351754"/>
                  </a:lnTo>
                  <a:close/>
                  <a:moveTo>
                    <a:pt x="60995489" y="0"/>
                  </a:moveTo>
                  <a:lnTo>
                    <a:pt x="61140274" y="0"/>
                  </a:lnTo>
                  <a:lnTo>
                    <a:pt x="61140274" y="144780"/>
                  </a:lnTo>
                  <a:lnTo>
                    <a:pt x="60995489" y="144780"/>
                  </a:lnTo>
                  <a:lnTo>
                    <a:pt x="6099548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995489" y="0"/>
                  </a:lnTo>
                  <a:lnTo>
                    <a:pt x="6099548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B4C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31258" y="4012148"/>
            <a:ext cx="1550834" cy="36142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67267" y="5418690"/>
            <a:ext cx="3992033" cy="38396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41786" y="4478583"/>
            <a:ext cx="1522389" cy="31477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44900" y="1535529"/>
            <a:ext cx="4204597" cy="21558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912770" y="1214769"/>
            <a:ext cx="4868857" cy="27973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235021" y="3537099"/>
            <a:ext cx="1959026" cy="160640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82535" y="571155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7072" y="3078698"/>
            <a:ext cx="33292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Git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là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gì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331" y="5537442"/>
            <a:ext cx="8519297" cy="3059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Git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quản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phiên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bản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phân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tán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(distributed version control system).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Nhờ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Git,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quản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code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làm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nhóm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developer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trở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nên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đơn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giản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thuận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tiện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Calibri" panose="020F0502020204030204" pitchFamily="34" charset="0"/>
              </a:rPr>
              <a:t>hơn</a:t>
            </a:r>
            <a:r>
              <a:rPr lang="en-US" sz="3999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4" t="2898" r="3758" b="3724"/>
          <a:stretch>
            <a:fillRect/>
          </a:stretch>
        </p:blipFill>
        <p:spPr>
          <a:xfrm>
            <a:off x="-5550692" y="-3648518"/>
            <a:ext cx="24708547" cy="139355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31258" y="4012148"/>
            <a:ext cx="1550834" cy="36142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67267" y="5418690"/>
            <a:ext cx="3992033" cy="38396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41786" y="4478583"/>
            <a:ext cx="1522389" cy="31477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2535" y="3919316"/>
            <a:ext cx="1224184" cy="12241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644849" y="3909791"/>
            <a:ext cx="1285086" cy="12850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82535" y="7338495"/>
            <a:ext cx="1253156" cy="12531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653804" y="7338495"/>
            <a:ext cx="1252399" cy="125239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82535" y="571155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2908" y="2385791"/>
            <a:ext cx="1245132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Những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tính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năng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ưu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việt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của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Git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2908" y="3909791"/>
            <a:ext cx="2773279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Sắp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xếp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công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tốt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hơn</a:t>
            </a:r>
            <a:endParaRPr lang="en-US" sz="3999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22018" y="3909791"/>
            <a:ext cx="2773279" cy="244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Linh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hoạt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hơn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khi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phải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làm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cùng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nhiều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tast</a:t>
            </a:r>
            <a:endParaRPr lang="en-US" sz="3999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56797" y="7328970"/>
            <a:ext cx="2980692" cy="244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Tự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tin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hơn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khi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thử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nghiệm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những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ý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tưởng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mới</a:t>
            </a:r>
            <a:endParaRPr lang="en-US" sz="3999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36044" y="7328970"/>
            <a:ext cx="2773279" cy="182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Git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cho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phép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chúng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ta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làm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0745F"/>
                </a:solidFill>
                <a:latin typeface="Calibri" panose="020F0502020204030204" pitchFamily="34" charset="0"/>
              </a:rPr>
              <a:t>oflfine</a:t>
            </a:r>
            <a:endParaRPr lang="en-US" sz="3999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808244" y="1721415"/>
            <a:ext cx="6298887" cy="81977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30708" y="3442830"/>
            <a:ext cx="377449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074" y="1628775"/>
            <a:ext cx="14768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20006" y="5221950"/>
            <a:ext cx="262699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Add user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0708" y="3442830"/>
            <a:ext cx="377449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68950" y="1721415"/>
            <a:ext cx="5858182" cy="80481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074" y="1628775"/>
            <a:ext cx="14768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4026" y="5429750"/>
            <a:ext cx="446389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Delete one user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0708" y="3442830"/>
            <a:ext cx="377449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268547" y="2354196"/>
            <a:ext cx="7258988" cy="6904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074" y="1628775"/>
            <a:ext cx="14768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9460" y="5415723"/>
            <a:ext cx="33907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all user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6736932" cy="8673207"/>
            <a:chOff x="0" y="0"/>
            <a:chExt cx="7653448" cy="115642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1955414" y="1955414"/>
              <a:ext cx="11564276" cy="7653448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392140" y="352724"/>
              <a:ext cx="6875380" cy="10852289"/>
              <a:chOff x="0" y="0"/>
              <a:chExt cx="22417337" cy="353841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2390" y="72390"/>
                <a:ext cx="22272556" cy="35239362"/>
              </a:xfrm>
              <a:custGeom>
                <a:avLst/>
                <a:gdLst/>
                <a:ahLst/>
                <a:cxnLst/>
                <a:rect l="l" t="t" r="r" b="b"/>
                <a:pathLst>
                  <a:path w="22272556" h="35239362">
                    <a:moveTo>
                      <a:pt x="0" y="0"/>
                    </a:moveTo>
                    <a:lnTo>
                      <a:pt x="22272556" y="0"/>
                    </a:lnTo>
                    <a:lnTo>
                      <a:pt x="22272556" y="35239362"/>
                    </a:lnTo>
                    <a:lnTo>
                      <a:pt x="0" y="35239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4E6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22417337" cy="35384144"/>
              </a:xfrm>
              <a:custGeom>
                <a:avLst/>
                <a:gdLst/>
                <a:ahLst/>
                <a:cxnLst/>
                <a:rect l="l" t="t" r="r" b="b"/>
                <a:pathLst>
                  <a:path w="22417337" h="35384144">
                    <a:moveTo>
                      <a:pt x="22272557" y="35239362"/>
                    </a:moveTo>
                    <a:lnTo>
                      <a:pt x="22417337" y="35239362"/>
                    </a:lnTo>
                    <a:lnTo>
                      <a:pt x="22417337" y="35384144"/>
                    </a:lnTo>
                    <a:lnTo>
                      <a:pt x="22272557" y="35384144"/>
                    </a:lnTo>
                    <a:lnTo>
                      <a:pt x="22272557" y="3523936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35239362"/>
                    </a:lnTo>
                    <a:lnTo>
                      <a:pt x="0" y="35239362"/>
                    </a:lnTo>
                    <a:lnTo>
                      <a:pt x="0" y="144780"/>
                    </a:lnTo>
                    <a:close/>
                    <a:moveTo>
                      <a:pt x="0" y="35239362"/>
                    </a:moveTo>
                    <a:lnTo>
                      <a:pt x="144780" y="35239362"/>
                    </a:lnTo>
                    <a:lnTo>
                      <a:pt x="144780" y="35384144"/>
                    </a:lnTo>
                    <a:lnTo>
                      <a:pt x="0" y="35384144"/>
                    </a:lnTo>
                    <a:lnTo>
                      <a:pt x="0" y="35239362"/>
                    </a:lnTo>
                    <a:close/>
                    <a:moveTo>
                      <a:pt x="22272557" y="144780"/>
                    </a:moveTo>
                    <a:lnTo>
                      <a:pt x="22417337" y="144780"/>
                    </a:lnTo>
                    <a:lnTo>
                      <a:pt x="22417337" y="35239362"/>
                    </a:lnTo>
                    <a:lnTo>
                      <a:pt x="22272557" y="35239362"/>
                    </a:lnTo>
                    <a:lnTo>
                      <a:pt x="22272557" y="144780"/>
                    </a:lnTo>
                    <a:close/>
                    <a:moveTo>
                      <a:pt x="144780" y="35239362"/>
                    </a:moveTo>
                    <a:lnTo>
                      <a:pt x="22272557" y="35239362"/>
                    </a:lnTo>
                    <a:lnTo>
                      <a:pt x="22272557" y="35384144"/>
                    </a:lnTo>
                    <a:lnTo>
                      <a:pt x="144780" y="35384144"/>
                    </a:lnTo>
                    <a:lnTo>
                      <a:pt x="144780" y="35239362"/>
                    </a:lnTo>
                    <a:close/>
                    <a:moveTo>
                      <a:pt x="22272557" y="0"/>
                    </a:moveTo>
                    <a:lnTo>
                      <a:pt x="22417337" y="0"/>
                    </a:lnTo>
                    <a:lnTo>
                      <a:pt x="22417337" y="144780"/>
                    </a:lnTo>
                    <a:lnTo>
                      <a:pt x="22272557" y="144780"/>
                    </a:lnTo>
                    <a:lnTo>
                      <a:pt x="2227255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272557" y="0"/>
                    </a:lnTo>
                    <a:lnTo>
                      <a:pt x="2227255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B4C42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80932" y="5681787"/>
            <a:ext cx="1611640" cy="375594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382966" y="1665330"/>
            <a:ext cx="4192690" cy="1192314"/>
            <a:chOff x="0" y="-531419"/>
            <a:chExt cx="5590254" cy="1589752"/>
          </a:xfrm>
        </p:grpSpPr>
        <p:sp>
          <p:nvSpPr>
            <p:cNvPr id="9" name="AutoShape 9"/>
            <p:cNvSpPr/>
            <p:nvPr/>
          </p:nvSpPr>
          <p:spPr>
            <a:xfrm>
              <a:off x="0" y="961305"/>
              <a:ext cx="5590254" cy="70100"/>
            </a:xfrm>
            <a:prstGeom prst="rect">
              <a:avLst/>
            </a:prstGeom>
            <a:solidFill>
              <a:srgbClr val="3B4C42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84476"/>
              <a:ext cx="542925" cy="50047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05992" y="-531419"/>
              <a:ext cx="4885583" cy="1589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Giới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thiệu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chung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và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cơ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sở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lý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thuyết</a:t>
              </a:r>
              <a:endParaRPr lang="en-US" sz="3399" dirty="0">
                <a:solidFill>
                  <a:srgbClr val="3B4C4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82966" y="3733120"/>
            <a:ext cx="4192690" cy="823560"/>
            <a:chOff x="0" y="-66675"/>
            <a:chExt cx="5590254" cy="1098080"/>
          </a:xfrm>
        </p:grpSpPr>
        <p:sp>
          <p:nvSpPr>
            <p:cNvPr id="13" name="AutoShape 13"/>
            <p:cNvSpPr/>
            <p:nvPr/>
          </p:nvSpPr>
          <p:spPr>
            <a:xfrm>
              <a:off x="0" y="961305"/>
              <a:ext cx="5590254" cy="70100"/>
            </a:xfrm>
            <a:prstGeom prst="rect">
              <a:avLst/>
            </a:prstGeom>
            <a:solidFill>
              <a:srgbClr val="3B4C42"/>
            </a:solidFill>
          </p:spPr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84476"/>
              <a:ext cx="542925" cy="50047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04671" y="-66675"/>
              <a:ext cx="4885583" cy="769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Cài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đặt</a:t>
              </a:r>
              <a:endParaRPr lang="en-US" sz="3399" dirty="0">
                <a:solidFill>
                  <a:srgbClr val="3B4C4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93591" y="5297572"/>
            <a:ext cx="4192690" cy="1192314"/>
            <a:chOff x="0" y="-537674"/>
            <a:chExt cx="5590254" cy="1589752"/>
          </a:xfrm>
        </p:grpSpPr>
        <p:sp>
          <p:nvSpPr>
            <p:cNvPr id="17" name="AutoShape 17"/>
            <p:cNvSpPr/>
            <p:nvPr/>
          </p:nvSpPr>
          <p:spPr>
            <a:xfrm>
              <a:off x="0" y="961305"/>
              <a:ext cx="5590254" cy="70100"/>
            </a:xfrm>
            <a:prstGeom prst="rect">
              <a:avLst/>
            </a:prstGeom>
            <a:solidFill>
              <a:srgbClr val="3B4C42"/>
            </a:solidFill>
          </p:spPr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84476"/>
              <a:ext cx="542925" cy="50047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704671" y="-537674"/>
              <a:ext cx="4885583" cy="1589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Demo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cài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đặt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local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và</a:t>
              </a:r>
              <a:r>
                <a:rPr lang="en-US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399" dirty="0" err="1">
                  <a:solidFill>
                    <a:srgbClr val="3B4C42"/>
                  </a:solidFill>
                  <a:latin typeface="Calibri" panose="020F0502020204030204" pitchFamily="34" charset="0"/>
                </a:rPr>
                <a:t>aws</a:t>
              </a:r>
              <a:endParaRPr lang="en-US" sz="3399" dirty="0">
                <a:solidFill>
                  <a:srgbClr val="3B4C4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84066" y="7016804"/>
            <a:ext cx="4192690" cy="1192314"/>
            <a:chOff x="0" y="-484700"/>
            <a:chExt cx="5590254" cy="1589752"/>
          </a:xfrm>
        </p:grpSpPr>
        <p:sp>
          <p:nvSpPr>
            <p:cNvPr id="21" name="AutoShape 21"/>
            <p:cNvSpPr/>
            <p:nvPr/>
          </p:nvSpPr>
          <p:spPr>
            <a:xfrm>
              <a:off x="0" y="961305"/>
              <a:ext cx="5590254" cy="70100"/>
            </a:xfrm>
            <a:prstGeom prst="rect">
              <a:avLst/>
            </a:prstGeom>
            <a:solidFill>
              <a:srgbClr val="3B4C42"/>
            </a:solidFill>
          </p:spPr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84476"/>
              <a:ext cx="542925" cy="500478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604525" y="-484700"/>
              <a:ext cx="4885583" cy="1589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pt-BR" sz="3399" dirty="0">
                  <a:solidFill>
                    <a:srgbClr val="3B4C42"/>
                  </a:solidFill>
                  <a:latin typeface="Calibri" panose="020F0502020204030204" pitchFamily="34" charset="0"/>
                </a:rPr>
                <a:t>Demo project nhóm đã deploy lên s3</a:t>
              </a:r>
              <a:endParaRPr lang="en-US" sz="3399" dirty="0">
                <a:solidFill>
                  <a:srgbClr val="3B4C42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2603" y="5322929"/>
            <a:ext cx="6695680" cy="4114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92603" y="1907934"/>
            <a:ext cx="7622554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3B4C42"/>
                </a:solidFill>
                <a:latin typeface="Calibri" panose="020F0502020204030204" pitchFamily="34" charset="0"/>
              </a:rPr>
              <a:t>Nội</a:t>
            </a: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 Dung </a:t>
            </a:r>
            <a:r>
              <a:rPr lang="en-US" sz="8000" dirty="0" err="1">
                <a:solidFill>
                  <a:srgbClr val="3B4C42"/>
                </a:solidFill>
                <a:latin typeface="Calibri" panose="020F0502020204030204" pitchFamily="34" charset="0"/>
              </a:rPr>
              <a:t>Trình</a:t>
            </a: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3B4C42"/>
                </a:solidFill>
                <a:latin typeface="Calibri" panose="020F0502020204030204" pitchFamily="34" charset="0"/>
              </a:rPr>
              <a:t>Bày</a:t>
            </a:r>
            <a:endParaRPr lang="en-US" sz="8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0708" y="3442830"/>
            <a:ext cx="377449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191066" y="1904851"/>
            <a:ext cx="7847463" cy="762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074" y="1628775"/>
            <a:ext cx="14768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8529" y="5324326"/>
            <a:ext cx="624947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one by username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0708" y="3442830"/>
            <a:ext cx="377449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38327" y="2048405"/>
            <a:ext cx="7038720" cy="75437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074" y="1628775"/>
            <a:ext cx="14768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Permanently delete user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30708" y="3442830"/>
            <a:ext cx="377449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337604" y="2246188"/>
            <a:ext cx="8297398" cy="71481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074" y="1628775"/>
            <a:ext cx="14768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Update user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97" y="3381875"/>
            <a:ext cx="37182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132304" y="1624436"/>
            <a:ext cx="6707997" cy="83916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28775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Add employee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97" y="3381875"/>
            <a:ext cx="37182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131883" y="1493760"/>
            <a:ext cx="6427318" cy="84253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28775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Delete one employee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97" y="3381875"/>
            <a:ext cx="37182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78086" y="2003343"/>
            <a:ext cx="7616435" cy="763386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28775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all employee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97" y="3381875"/>
            <a:ext cx="37182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74396" y="1638300"/>
            <a:ext cx="7742291" cy="81977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28775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one by id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97" y="3381875"/>
            <a:ext cx="37182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984410" y="1891459"/>
            <a:ext cx="7841564" cy="78576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28775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Permanently delete employee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97" y="3381875"/>
            <a:ext cx="37182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55458" y="1721415"/>
            <a:ext cx="6980167" cy="82946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28775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legreya Bold"/>
              </a:rPr>
              <a:t>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Update employee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6696" y="3211018"/>
            <a:ext cx="4300616" cy="2609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 t="2230" b="2230"/>
          <a:stretch>
            <a:fillRect/>
          </a:stretch>
        </p:blipFill>
        <p:spPr>
          <a:xfrm>
            <a:off x="5662905" y="1721415"/>
            <a:ext cx="6231026" cy="8131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Add area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85541" flipH="1">
            <a:off x="-1516606" y="-1083454"/>
            <a:ext cx="4722596" cy="29365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5055" y="115440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Giới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thiệu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chung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1815">
            <a:off x="16599031" y="1962703"/>
            <a:ext cx="3032603" cy="44478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146937">
            <a:off x="-1530556" y="6416307"/>
            <a:ext cx="3061112" cy="44896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0550" flipH="1">
            <a:off x="14185052" y="7798549"/>
            <a:ext cx="5789924" cy="36002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501141">
            <a:off x="9828317" y="-2959569"/>
            <a:ext cx="3061112" cy="44896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536441" y="5143500"/>
            <a:ext cx="218714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20008" y="4177086"/>
            <a:ext cx="1370815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Cơ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sở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(database)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nói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chung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cơ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sở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không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quan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hệ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(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noSQL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database)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nói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riêng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thành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phần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không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thiếu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trong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phần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mềm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ứng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hoặc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website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như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cầu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thông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tin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hoặc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không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do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người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dùng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nhập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.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Vì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vậy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tạo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hệ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thống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tương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đến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cơ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sở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của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lập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trình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trở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dễ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dàng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hơn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cấp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thiết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cần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phải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thực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0008" y="2616229"/>
            <a:ext cx="846427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Tính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cấp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thiết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đề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tài</a:t>
            </a:r>
            <a:endParaRPr lang="en-US" sz="5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4721" y="3259507"/>
            <a:ext cx="4300616" cy="2609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83749" y="1577449"/>
            <a:ext cx="7123584" cy="85826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Delete one area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4721" y="3259507"/>
            <a:ext cx="4300616" cy="2609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236240" y="2068212"/>
            <a:ext cx="8631163" cy="760110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all area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4721" y="3259507"/>
            <a:ext cx="4300616" cy="2609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50278" y="1679858"/>
            <a:ext cx="7492184" cy="82808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one by id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4721" y="3259507"/>
            <a:ext cx="4300616" cy="2609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25337" y="1936968"/>
            <a:ext cx="8184640" cy="77504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39818" y="5048750"/>
            <a:ext cx="542597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Permanently delete Area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4721" y="3259507"/>
            <a:ext cx="4300616" cy="2609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084316" y="1774187"/>
            <a:ext cx="6522452" cy="81891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5974" y="5048750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Update Area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84316" y="1774187"/>
            <a:ext cx="6522452" cy="81891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11776" y="3286554"/>
            <a:ext cx="3815823" cy="28098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9250"/>
            <a:ext cx="382368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Login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2552700"/>
            <a:ext cx="10984721" cy="75933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1060" y="1477877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Calibri" panose="020F0502020204030204" pitchFamily="34" charset="0"/>
              </a:rPr>
              <a:t>Enviroment</a:t>
            </a:r>
            <a:endParaRPr lang="en-US" sz="6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13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1869" y="3698191"/>
            <a:ext cx="13351287" cy="41402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5054" y="8486775"/>
            <a:ext cx="59367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Cập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nhật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2160" y="1711890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Area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8929" y="3171108"/>
            <a:ext cx="12063404" cy="525710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All Area &amp; get All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2160" y="1711890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Area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7779" y="3442830"/>
            <a:ext cx="13210901" cy="49106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By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2160" y="1711890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Area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85541" flipH="1">
            <a:off x="-1516606" y="-1083454"/>
            <a:ext cx="4722596" cy="29365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5055" y="115440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Giới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thiệu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chung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1815">
            <a:off x="16599031" y="1962703"/>
            <a:ext cx="3032603" cy="44478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146937">
            <a:off x="-1530556" y="6416307"/>
            <a:ext cx="3061112" cy="44896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0550" flipH="1">
            <a:off x="14185052" y="7798549"/>
            <a:ext cx="5789924" cy="36002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501141">
            <a:off x="9828317" y="-2959569"/>
            <a:ext cx="3061112" cy="44896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150282" y="596232"/>
            <a:ext cx="4114800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9921" y="4859373"/>
            <a:ext cx="1370815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Đối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với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đề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tài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này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đối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tượng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nghiên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cứu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Lambda, DynamoDB, S3.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Đồng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thời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kết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hợp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với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kiến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thức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về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Front-end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Back-end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tạo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một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trang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web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thể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85055" y="3149844"/>
            <a:ext cx="730865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Đối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tượng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nghiên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cứu</a:t>
            </a:r>
            <a:endParaRPr lang="en-US" sz="5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9738" y="2940615"/>
            <a:ext cx="11641786" cy="59846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2160" y="1711890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Area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6753" y="3172083"/>
            <a:ext cx="12587756" cy="56025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2160" y="1711890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Area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29326" y="2840156"/>
            <a:ext cx="8926515" cy="61214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vĩnh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viễn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2160" y="1711890"/>
            <a:ext cx="38236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Area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7457" y="3953246"/>
            <a:ext cx="15520460" cy="36909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Cập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nhật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Admin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6951" y="2584690"/>
            <a:ext cx="10011264" cy="63449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All User &amp; Get All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Admin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77356" y="2716605"/>
            <a:ext cx="10326550" cy="61642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By Username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Admin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2124" y="3646613"/>
            <a:ext cx="13127813" cy="43042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Admin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3051720"/>
            <a:ext cx="11385413" cy="549398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Admin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5636" y="3365025"/>
            <a:ext cx="12561766" cy="48673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15078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vĩnh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viễn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Admin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87341" y="4164116"/>
            <a:ext cx="14570464" cy="32691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Cập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nhật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tin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cá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85541" flipH="1">
            <a:off x="-1516606" y="-1083454"/>
            <a:ext cx="4722596" cy="29365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5055" y="115440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Giới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thiệu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chung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1815">
            <a:off x="16599031" y="1962703"/>
            <a:ext cx="3032603" cy="44478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146937">
            <a:off x="-1530556" y="6416307"/>
            <a:ext cx="3061112" cy="44896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0550" flipH="1">
            <a:off x="14185052" y="7798549"/>
            <a:ext cx="5789924" cy="36002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501141">
            <a:off x="9828317" y="-2959569"/>
            <a:ext cx="3061112" cy="44896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744065" y="595318"/>
            <a:ext cx="4129818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9921" y="4859373"/>
            <a:ext cx="137081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Đề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tài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này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chủ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yếu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tập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trung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việc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kết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hợp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sử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Lambda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DynamoDB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nhằm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thực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câu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truy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vấn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thêm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sửa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xóa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database. Sau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sử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S3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hosting website</a:t>
            </a:r>
          </a:p>
          <a:p>
            <a:pPr>
              <a:lnSpc>
                <a:spcPts val="4799"/>
              </a:lnSpc>
              <a:spcBef>
                <a:spcPct val="0"/>
              </a:spcBef>
            </a:pP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30157" y="3149844"/>
            <a:ext cx="661844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3.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Phạm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vi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nghiên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cứu</a:t>
            </a:r>
            <a:endParaRPr lang="en-US" sz="5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6300" y="3868152"/>
            <a:ext cx="13759908" cy="38611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Cập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nhật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1526" y="4148215"/>
            <a:ext cx="13309625" cy="33009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All Employee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4847" y="3998314"/>
            <a:ext cx="13962812" cy="36007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One By Username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97201" y="2771777"/>
            <a:ext cx="11478493" cy="60538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Get User &amp; Get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2788215"/>
            <a:ext cx="11543855" cy="60209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Lấy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theo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6268" y="3836408"/>
            <a:ext cx="14024712" cy="39246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3643584"/>
            <a:ext cx="12787785" cy="43102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t="8113" b="8113"/>
          <a:stretch>
            <a:fillRect/>
          </a:stretch>
        </p:blipFill>
        <p:spPr>
          <a:xfrm>
            <a:off x="362162" y="3968283"/>
            <a:ext cx="13908354" cy="36608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vĩnh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viễn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File Home Page User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2552700"/>
            <a:ext cx="10159961" cy="63036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Function call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Login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2583" y="1711890"/>
            <a:ext cx="671047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Login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336503"/>
          </a:xfrm>
          <a:prstGeom prst="rect">
            <a:avLst/>
          </a:prstGeom>
          <a:solidFill>
            <a:srgbClr val="CED8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47917" y="0"/>
            <a:ext cx="2328605" cy="3442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67403" y="884675"/>
            <a:ext cx="2880515" cy="4258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33157" y="6937290"/>
            <a:ext cx="4029521" cy="2981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2521" y="3476609"/>
            <a:ext cx="14711564" cy="464421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3B4C42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619250"/>
            <a:ext cx="630072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</a:rPr>
              <a:t>DynamoDB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5238" y="8952087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Tables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85541" flipH="1">
            <a:off x="-1516606" y="-1083454"/>
            <a:ext cx="4722596" cy="29365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5055" y="115440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Giới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thiệu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chung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1815">
            <a:off x="16599031" y="1962703"/>
            <a:ext cx="3032603" cy="44478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146937">
            <a:off x="-1530556" y="6416307"/>
            <a:ext cx="3061112" cy="44896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0550" flipH="1">
            <a:off x="14185052" y="7798549"/>
            <a:ext cx="5789924" cy="36002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501141">
            <a:off x="9828317" y="-2959569"/>
            <a:ext cx="3061112" cy="44896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695343" y="1648621"/>
            <a:ext cx="4311473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70871" y="4859373"/>
            <a:ext cx="1370815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Cài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đặt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giao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diện</a:t>
            </a: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Cài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Đặt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phía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backend </a:t>
            </a:r>
          </a:p>
          <a:p>
            <a:pPr>
              <a:lnSpc>
                <a:spcPts val="4799"/>
              </a:lnSpc>
            </a:pPr>
            <a:endParaRPr lang="en-US" sz="3999" dirty="0">
              <a:solidFill>
                <a:srgbClr val="545454"/>
              </a:solidFill>
              <a:latin typeface="Calibri" panose="020F0502020204030204" pitchFamily="34" charset="0"/>
            </a:endParaRPr>
          </a:p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-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Thêm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sửa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xóa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item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trong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DynamoDB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92481" y="3149844"/>
            <a:ext cx="839628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4.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Kết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quả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dự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kiến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đạt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được</a:t>
            </a:r>
            <a:endParaRPr lang="en-US" sz="5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22298" y="2902515"/>
            <a:ext cx="12643404" cy="60711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Page start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924564" y="3909047"/>
            <a:ext cx="10438872" cy="52571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(Login)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Chọn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vai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trò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885575" y="3635940"/>
            <a:ext cx="6121095" cy="56521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(Login)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Login Admin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892119" y="3692906"/>
            <a:ext cx="5919140" cy="583209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(Login)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Login User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15592" y="3635940"/>
            <a:ext cx="12656816" cy="57068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Quản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lý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Admin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74783" y="3507529"/>
            <a:ext cx="6753812" cy="56688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Chỉnh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sửa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tin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68175" y="3635940"/>
            <a:ext cx="6567028" cy="54819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mới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60229" y="3935886"/>
            <a:ext cx="8854981" cy="52034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khôi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phục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72791" y="3816915"/>
            <a:ext cx="8413448" cy="52202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944134" y="3507529"/>
            <a:ext cx="10399731" cy="54675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2791" y="9515475"/>
            <a:ext cx="89424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nhiều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11044" y="2469905"/>
            <a:ext cx="6794125" cy="67200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5617" y="2707745"/>
            <a:ext cx="589667" cy="6900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30356" y="4209208"/>
            <a:ext cx="9144000" cy="49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AWS Lambda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nơi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lập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trình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upload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function code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của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mình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dưới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dạng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ngôn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ngữ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hỗ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trợ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AWS Lambda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sẽ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giúp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người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lập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trình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chạy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đoạn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code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dựa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trên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thư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viện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có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sẵn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của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AWS,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đồng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thời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AWS Lambda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sẽ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lại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tiến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trình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thay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đổi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của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function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lưu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vào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CloudWatch.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7353" y="2662238"/>
            <a:ext cx="688443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Tổng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quan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về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Lambda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54952" y="3816915"/>
            <a:ext cx="10178097" cy="54741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(Area)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6974" y="9548199"/>
            <a:ext cx="973405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vĩnh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viễn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vực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518520" y="3550215"/>
            <a:ext cx="12666337" cy="58777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6974" y="9548199"/>
            <a:ext cx="973405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Trang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quản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lý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00726" y="3496211"/>
            <a:ext cx="5242645" cy="606151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3634" y="9548199"/>
            <a:ext cx="101168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Chỉnh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sửa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tin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quản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lý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031054" y="3550215"/>
            <a:ext cx="5641270" cy="58365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3634" y="9548199"/>
            <a:ext cx="101168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Chỉnh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sửa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tin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036886" y="3698369"/>
            <a:ext cx="5770325" cy="57112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3634" y="9548199"/>
            <a:ext cx="101168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82902" y="3927134"/>
            <a:ext cx="9137573" cy="525367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3634" y="9548199"/>
            <a:ext cx="101168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63634" y="3680561"/>
            <a:ext cx="10340363" cy="57468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3634" y="9548199"/>
            <a:ext cx="101168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nhiều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83906" y="4004629"/>
            <a:ext cx="9276284" cy="525367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3634" y="9548199"/>
            <a:ext cx="101168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khôi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phục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176494" y="3974952"/>
            <a:ext cx="9146404" cy="51580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(Manager)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42078" y="9390162"/>
            <a:ext cx="106192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vĩnh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viễn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47624" y="3463516"/>
            <a:ext cx="12592751" cy="593617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42078" y="9390162"/>
            <a:ext cx="106192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Quản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lý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Admin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438" y="3699910"/>
            <a:ext cx="9618738" cy="536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1.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Mở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rộng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AWS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khác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bằng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logic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tùy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chỉnh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2.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Xây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dựng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backend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tùy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chỉnh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3.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Sử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dụng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mã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của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chính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bạn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4.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Công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tác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quản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trị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tự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hóa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hoàn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toàn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5.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Tích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hợp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sẵn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khả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chịu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lỗi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6.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Đóng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gói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triển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khai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hàm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dưới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dạng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hình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ảnh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bộ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chứa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7.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Tự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động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thay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đổi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quy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mô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8.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Kết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nối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với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cơ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sở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dữ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liệu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quan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hệ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9.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Kiểm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soát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chi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tiết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hiệu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năng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10.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Kết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với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đến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hệ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thống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tệp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được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 chia </a:t>
            </a:r>
            <a:r>
              <a:rPr lang="en-US" sz="3199" dirty="0" err="1">
                <a:solidFill>
                  <a:srgbClr val="545454"/>
                </a:solidFill>
                <a:latin typeface="Calibri" panose="020F0502020204030204" pitchFamily="34" charset="0"/>
              </a:rPr>
              <a:t>sẻ</a:t>
            </a:r>
            <a:r>
              <a:rPr lang="en-US" sz="3199" dirty="0">
                <a:solidFill>
                  <a:srgbClr val="545454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70436" y="2531528"/>
            <a:ext cx="828520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tính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năng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Lambda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11044" y="2469905"/>
            <a:ext cx="6794125" cy="67200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5617" y="2707745"/>
            <a:ext cx="589667" cy="6900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47624" y="3463516"/>
            <a:ext cx="12592751" cy="593617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42078" y="9390162"/>
            <a:ext cx="106192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Quản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lý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Admin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552232" y="3412238"/>
            <a:ext cx="4598913" cy="598744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42078" y="9390162"/>
            <a:ext cx="106192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mới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00726" y="3330087"/>
            <a:ext cx="5123567" cy="606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2036" y="9390162"/>
            <a:ext cx="125809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Chỉnh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sửa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tin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của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Admin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563053" y="3412238"/>
            <a:ext cx="4598913" cy="598744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2036" y="9390162"/>
            <a:ext cx="125809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Thêm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mới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765215" y="3683330"/>
            <a:ext cx="10194587" cy="55832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2036" y="9390162"/>
            <a:ext cx="125809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69855" y="3816915"/>
            <a:ext cx="9245355" cy="53111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2036" y="9390162"/>
            <a:ext cx="125809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nhiều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54695" y="3507529"/>
            <a:ext cx="10793987" cy="56714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2036" y="9390162"/>
            <a:ext cx="125809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khôi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phục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4781" y="319221"/>
            <a:ext cx="11411889" cy="1130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12" y="1450129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15209" y="117968"/>
            <a:ext cx="4550859" cy="26643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5532" y="3735417"/>
            <a:ext cx="10496937" cy="54790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0050"/>
            <a:ext cx="73163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libri" panose="020F0502020204030204" pitchFamily="34" charset="0"/>
              </a:rPr>
              <a:t>CÀI ĐẶT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0479" y="1702365"/>
            <a:ext cx="8942419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Giao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diện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người</a:t>
            </a: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rgbClr val="3B4C42"/>
                </a:solidFill>
                <a:latin typeface="Calibri" panose="020F0502020204030204" pitchFamily="34" charset="0"/>
              </a:rPr>
              <a:t>dùng</a:t>
            </a:r>
            <a:endParaRPr lang="en-US" sz="6000" dirty="0">
              <a:solidFill>
                <a:srgbClr val="3B4C42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3B4C42"/>
                </a:solidFill>
                <a:latin typeface="Calibri" panose="020F0502020204030204" pitchFamily="34" charset="0"/>
              </a:rPr>
              <a:t>(User)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2036" y="9390162"/>
            <a:ext cx="125809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Thông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báo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xóa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vĩnh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viễn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nhân</a:t>
            </a:r>
            <a:r>
              <a:rPr lang="en-US" sz="5000" dirty="0">
                <a:solidFill>
                  <a:srgbClr val="3B4C42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3B4C42"/>
                </a:solidFill>
                <a:latin typeface="Calibri" panose="020F0502020204030204" pitchFamily="34" charset="0"/>
              </a:rPr>
              <a:t>viên</a:t>
            </a:r>
            <a:endParaRPr lang="en-US" sz="5000" dirty="0">
              <a:solidFill>
                <a:srgbClr val="3B4C4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12469" y="2400300"/>
            <a:ext cx="12860931" cy="74889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634351"/>
            <a:ext cx="16802100" cy="11309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2535" y="571155"/>
            <a:ext cx="1489086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</a:rPr>
              <a:t>Demo </a:t>
            </a:r>
            <a:r>
              <a:rPr lang="en-US" sz="8000" dirty="0" err="1">
                <a:solidFill>
                  <a:schemeClr val="bg1"/>
                </a:solidFill>
                <a:latin typeface="Calibri" panose="020F0502020204030204" pitchFamily="34" charset="0"/>
              </a:rPr>
              <a:t>cài</a:t>
            </a:r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alibri" panose="020F0502020204030204" pitchFamily="34" charset="0"/>
              </a:rPr>
              <a:t>đặt</a:t>
            </a:r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</a:rPr>
              <a:t> local </a:t>
            </a:r>
            <a:r>
              <a:rPr lang="en-US" sz="8000" dirty="0" err="1">
                <a:solidFill>
                  <a:schemeClr val="bg1"/>
                </a:solidFill>
                <a:latin typeface="Calibri" panose="020F0502020204030204" pitchFamily="34" charset="0"/>
              </a:rPr>
              <a:t>và</a:t>
            </a:r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alibri" panose="020F0502020204030204" pitchFamily="34" charset="0"/>
              </a:rPr>
              <a:t>aws</a:t>
            </a:r>
            <a:endParaRPr lang="en-US" sz="8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9600"/>
              </a:lnSpc>
            </a:pPr>
            <a:endParaRPr lang="en-US" sz="8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9" name="Online Media 8" title="ReactJS + Lambda Function + DynamoDB + S3">
            <a:hlinkClick r:id="" action="ppaction://media"/>
            <a:extLst>
              <a:ext uri="{FF2B5EF4-FFF2-40B4-BE49-F238E27FC236}">
                <a16:creationId xmlns:a16="http://schemas.microsoft.com/office/drawing/2014/main" id="{D7C45A74-CE11-8A32-38B9-6F47BCDBF1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3429000" y="2781300"/>
            <a:ext cx="11868319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8196" y="5248496"/>
            <a:ext cx="2147478" cy="45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E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3009" y="1394862"/>
            <a:ext cx="1334561" cy="3351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64" t="67142" r="3268" b="17262"/>
          <a:stretch>
            <a:fillRect/>
          </a:stretch>
        </p:blipFill>
        <p:spPr>
          <a:xfrm>
            <a:off x="-2158555" y="8155671"/>
            <a:ext cx="24431216" cy="22892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7659" y="4743383"/>
            <a:ext cx="2630698" cy="554361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095641" y="896815"/>
            <a:ext cx="9598226" cy="6352280"/>
            <a:chOff x="0" y="0"/>
            <a:chExt cx="12797635" cy="846970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797635" cy="8469707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489529" y="414724"/>
              <a:ext cx="11818576" cy="7605180"/>
            </a:xfrm>
            <a:prstGeom prst="rect">
              <a:avLst/>
            </a:prstGeom>
            <a:solidFill>
              <a:srgbClr val="50745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229732" y="6721425"/>
            <a:ext cx="2524207" cy="31842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411527" y="2762250"/>
            <a:ext cx="3743649" cy="28655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464718" y="2564009"/>
            <a:ext cx="3911082" cy="734162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401146" y="1164975"/>
            <a:ext cx="1460781" cy="15972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813458" y="3463936"/>
            <a:ext cx="4537405" cy="1895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pt-BR" sz="6000" dirty="0">
                <a:solidFill>
                  <a:schemeClr val="bg1"/>
                </a:solidFill>
                <a:latin typeface="Calibri" panose="020F0502020204030204" pitchFamily="34" charset="0"/>
              </a:rPr>
              <a:t>Demo project nhóm đã deploy lên s3</a:t>
            </a:r>
            <a:endParaRPr lang="en-US" sz="6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1038" y="3334551"/>
            <a:ext cx="3270380" cy="3510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2177" y="3584644"/>
            <a:ext cx="3338862" cy="25011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8411" y="7173890"/>
            <a:ext cx="4893106" cy="26309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01124" y="6962200"/>
            <a:ext cx="4323249" cy="16381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98571" y="7781290"/>
            <a:ext cx="3421933" cy="21362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03438" y="3691137"/>
            <a:ext cx="9618738" cy="36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Lambda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tích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hợp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với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AWS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cung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cấp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nhiều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tùy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chọn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như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dịch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vụ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Amazon S3, Amazon CloudWatch, Amazon DynamoDB, Amazon API Gateway, Amazon Kinesis, Amazon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CodeCommit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và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nhiều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tùy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chọn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khác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Calibri" panose="020F0502020204030204" pitchFamily="34" charset="0"/>
              </a:rPr>
              <a:t>để</a:t>
            </a:r>
            <a:r>
              <a:rPr lang="en-US" sz="3999" dirty="0">
                <a:solidFill>
                  <a:srgbClr val="545454"/>
                </a:solidFill>
                <a:latin typeface="Calibri" panose="020F0502020204030204" pitchFamily="34" charset="0"/>
              </a:rPr>
              <a:t> trigger event…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538" y="2635035"/>
            <a:ext cx="103908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dịch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vụ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liên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quan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đến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lambda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23660" y="2716568"/>
            <a:ext cx="559556" cy="6179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5617" y="648542"/>
            <a:ext cx="100934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Cơ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sở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lý</a:t>
            </a:r>
            <a:r>
              <a:rPr lang="en-US" sz="8000" dirty="0">
                <a:solidFill>
                  <a:srgbClr val="50745F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50745F"/>
                </a:solidFill>
                <a:latin typeface="Calibri" panose="020F0502020204030204" pitchFamily="34" charset="0"/>
              </a:rPr>
              <a:t>thuyết</a:t>
            </a:r>
            <a:endParaRPr lang="en-US" sz="8000" dirty="0">
              <a:solidFill>
                <a:srgbClr val="50745F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98242" y="-24238"/>
            <a:ext cx="2304073" cy="340656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30965" y="-35864"/>
            <a:ext cx="1598782" cy="21291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0" y="6919071"/>
            <a:ext cx="1415488" cy="292676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AE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80682" y="1527777"/>
            <a:ext cx="10926635" cy="72314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2326494" y="2876837"/>
            <a:ext cx="5818085" cy="38505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15543" y="3674797"/>
            <a:ext cx="2543757" cy="338757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106915" y="1975843"/>
            <a:ext cx="10074170" cy="6335314"/>
          </a:xfrm>
          <a:prstGeom prst="rect">
            <a:avLst/>
          </a:prstGeom>
          <a:solidFill>
            <a:srgbClr val="50745F"/>
          </a:solidFill>
        </p:spPr>
      </p:sp>
      <p:sp>
        <p:nvSpPr>
          <p:cNvPr id="6" name="TextBox 6"/>
          <p:cNvSpPr txBox="1"/>
          <p:nvPr/>
        </p:nvSpPr>
        <p:spPr>
          <a:xfrm>
            <a:off x="5109806" y="4152900"/>
            <a:ext cx="8068388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F7F4E6"/>
                </a:solidFill>
                <a:latin typeface="Calibri" panose="020F0502020204030204" pitchFamily="34" charset="0"/>
              </a:rPr>
              <a:t>Cảm</a:t>
            </a:r>
            <a:r>
              <a:rPr lang="en-US" sz="8000" dirty="0">
                <a:solidFill>
                  <a:srgbClr val="F7F4E6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7F4E6"/>
                </a:solidFill>
                <a:latin typeface="Calibri" panose="020F0502020204030204" pitchFamily="34" charset="0"/>
              </a:rPr>
              <a:t>ơn</a:t>
            </a:r>
            <a:r>
              <a:rPr lang="en-US" sz="8000" dirty="0">
                <a:solidFill>
                  <a:srgbClr val="F7F4E6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7F4E6"/>
                </a:solidFill>
                <a:latin typeface="Calibri" panose="020F0502020204030204" pitchFamily="34" charset="0"/>
              </a:rPr>
              <a:t>thầy</a:t>
            </a:r>
            <a:r>
              <a:rPr lang="en-US" sz="8000" dirty="0">
                <a:solidFill>
                  <a:srgbClr val="F7F4E6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7F4E6"/>
                </a:solidFill>
                <a:latin typeface="Calibri" panose="020F0502020204030204" pitchFamily="34" charset="0"/>
              </a:rPr>
              <a:t>đã</a:t>
            </a:r>
            <a:r>
              <a:rPr lang="en-US" sz="8000" dirty="0">
                <a:solidFill>
                  <a:srgbClr val="F7F4E6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7F4E6"/>
                </a:solidFill>
                <a:latin typeface="Calibri" panose="020F0502020204030204" pitchFamily="34" charset="0"/>
              </a:rPr>
              <a:t>theo</a:t>
            </a:r>
            <a:r>
              <a:rPr lang="en-US" sz="8000" dirty="0">
                <a:solidFill>
                  <a:srgbClr val="F7F4E6"/>
                </a:solidFill>
                <a:latin typeface="Calibri" panose="020F0502020204030204" pitchFamily="34" charset="0"/>
              </a:rPr>
              <a:t> </a:t>
            </a:r>
            <a:r>
              <a:rPr lang="en-US" sz="8000" dirty="0" err="1">
                <a:solidFill>
                  <a:srgbClr val="F7F4E6"/>
                </a:solidFill>
                <a:latin typeface="Calibri" panose="020F0502020204030204" pitchFamily="34" charset="0"/>
              </a:rPr>
              <a:t>dõi</a:t>
            </a:r>
            <a:endParaRPr lang="en-US" sz="8000" dirty="0">
              <a:solidFill>
                <a:srgbClr val="F7F4E6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55032" y="42561"/>
            <a:ext cx="2792969" cy="41293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32226" y="-868932"/>
            <a:ext cx="2532421" cy="37441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1787</Words>
  <Application>Microsoft Office PowerPoint</Application>
  <PresentationFormat>Custom</PresentationFormat>
  <Paragraphs>343</Paragraphs>
  <Slides>90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Josefin Sans Regular Bold Italics</vt:lpstr>
      <vt:lpstr>Calibri</vt:lpstr>
      <vt:lpstr>Alegreya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các nội dung nhóm trước đã làm được, cách thực thi project của nhóm trước</dc:title>
  <cp:lastModifiedBy>Tran Minh</cp:lastModifiedBy>
  <cp:revision>4</cp:revision>
  <dcterms:created xsi:type="dcterms:W3CDTF">2006-08-16T00:00:00Z</dcterms:created>
  <dcterms:modified xsi:type="dcterms:W3CDTF">2022-12-05T09:56:20Z</dcterms:modified>
  <dc:identifier>DAFT2e0QOaY</dc:identifier>
</cp:coreProperties>
</file>